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8.png" ContentType="image/png"/>
  <Override PartName="/ppt/media/image7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6.jpeg" ContentType="image/jpeg"/>
  <Override PartName="/ppt/media/image5.jpeg" ContentType="image/jpeg"/>
  <Override PartName="/ppt/media/image4.jpeg" ContentType="image/jpeg"/>
  <Override PartName="/ppt/media/image3.jpeg" ContentType="image/jpeg"/>
  <Override PartName="/ppt/media/image1.jpeg" ContentType="image/jpeg"/>
  <Override PartName="/ppt/media/image2.jpeg" ContentType="image/jpeg"/>
  <Override PartName="/ppt/media/image9.jpeg" ContentType="image/jpeg"/>
  <Override PartName="/ppt/media/image12.png" ContentType="image/png"/>
  <Override PartName="/ppt/media/image13.png" ContentType="image/png"/>
  <Override PartName="/ppt/media/image15.jpeg" ContentType="image/jpeg"/>
  <Override PartName="/ppt/media/image16.jpeg" ContentType="image/jpeg"/>
  <Override PartName="/ppt/media/image10.jpeg" ContentType="image/jpeg"/>
  <Override PartName="/ppt/media/image11.jpeg" ContentType="image/jpeg"/>
  <Override PartName="/ppt/media/image14.jpeg" ContentType="image/jpe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20" Type="http://schemas.openxmlformats.org/officeDocument/2006/relationships/slide" Target="slides/slide16.xml"/>
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4194720"/>
            <a:ext cx="822888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388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22080" y="419472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419472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457200" y="419472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96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880" cy="5296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5720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96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388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4194720"/>
            <a:ext cx="822888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4194720"/>
            <a:ext cx="822888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388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5720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6022080" y="419472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419472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457200" y="419472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966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880" cy="5296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5720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467388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457200" y="4194720"/>
            <a:ext cx="822888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57200" y="4194720"/>
            <a:ext cx="822888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467388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45720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239640" y="160020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022080" y="160020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6022080" y="419472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239640" y="419472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457200" y="4194720"/>
            <a:ext cx="264960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8880" cy="52963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3880" y="419472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3880" y="1600200"/>
            <a:ext cx="401544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4194720"/>
            <a:ext cx="8228880" cy="2369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496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2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2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2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image" Target="../media/image10.jpeg"/><Relationship Id="rId3" Type="http://schemas.openxmlformats.org/officeDocument/2006/relationships/image" Target="../media/image11.jpe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slideLayout" Target="../slideLayouts/slideLayout2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jpeg"/><Relationship Id="rId3" Type="http://schemas.openxmlformats.org/officeDocument/2006/relationships/image" Target="../media/image16.jpe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Relationship Id="rId7" Type="http://schemas.openxmlformats.org/officeDocument/2006/relationships/slideLayout" Target="../slideLayouts/slideLayout2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2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Shape 45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7018560"/>
          </a:xfrm>
          <a:prstGeom prst="rect">
            <a:avLst/>
          </a:prstGeom>
          <a:ln>
            <a:noFill/>
          </a:ln>
        </p:spPr>
      </p:pic>
      <p:sp>
        <p:nvSpPr>
          <p:cNvPr id="115" name="CustomShape 1"/>
          <p:cNvSpPr/>
          <p:nvPr/>
        </p:nvSpPr>
        <p:spPr>
          <a:xfrm>
            <a:off x="-3240" y="-9000"/>
            <a:ext cx="9143280" cy="7018560"/>
          </a:xfrm>
          <a:prstGeom prst="rect">
            <a:avLst/>
          </a:prstGeom>
          <a:solidFill>
            <a:srgbClr val="000000">
              <a:alpha val="31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6" name="CustomShape 2"/>
          <p:cNvSpPr/>
          <p:nvPr/>
        </p:nvSpPr>
        <p:spPr>
          <a:xfrm>
            <a:off x="195840" y="282240"/>
            <a:ext cx="8794800" cy="337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 algn="ctr">
              <a:lnSpc>
                <a:spcPct val="100000"/>
              </a:lnSpc>
            </a:pPr>
            <a:r>
              <a:rPr b="1" lang="en-US" sz="6000" spc="-1" strike="noStrike">
                <a:solidFill>
                  <a:srgbClr val="ff9900"/>
                </a:solidFill>
                <a:latin typeface="Quicksand"/>
                <a:ea typeface="Quicksand"/>
              </a:rPr>
              <a:t>Integrated Modular Centralized  Wiegand Emulator</a:t>
            </a:r>
            <a:endParaRPr b="0" lang="en-US" sz="6000" spc="-1" strike="noStrike">
              <a:latin typeface="Arial"/>
            </a:endParaRPr>
          </a:p>
        </p:txBody>
      </p:sp>
      <p:sp>
        <p:nvSpPr>
          <p:cNvPr id="117" name="CustomShape 3"/>
          <p:cNvSpPr/>
          <p:nvPr/>
        </p:nvSpPr>
        <p:spPr>
          <a:xfrm>
            <a:off x="609480" y="4114800"/>
            <a:ext cx="7771680" cy="1045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ffffff"/>
                </a:solidFill>
                <a:latin typeface="Quicksand"/>
                <a:ea typeface="Quicksand"/>
              </a:rPr>
              <a:t>Increase reliability and reduce testing time!</a:t>
            </a:r>
            <a:br/>
            <a:endParaRPr b="0" lang="en-US" sz="30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311760" y="304920"/>
            <a:ext cx="8519400" cy="57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WPF GUI Overview (Open source Windows)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 flipH="1">
            <a:off x="837360" y="1219320"/>
            <a:ext cx="3335040" cy="38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b050"/>
                </a:solidFill>
                <a:latin typeface="Quicksand"/>
                <a:ea typeface="Quicksand"/>
              </a:rPr>
              <a:t>Connected to Hardware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205" name="Picture 2" descr=""/>
          <p:cNvPicPr/>
          <p:nvPr/>
        </p:nvPicPr>
        <p:blipFill>
          <a:blip r:embed="rId1"/>
          <a:stretch/>
        </p:blipFill>
        <p:spPr>
          <a:xfrm>
            <a:off x="609480" y="1523880"/>
            <a:ext cx="7286040" cy="468576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311760" y="304920"/>
            <a:ext cx="8519400" cy="106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MIT License open source QT GUI Overview (Windows /Linux)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207" name="Picture 2" descr=""/>
          <p:cNvPicPr/>
          <p:nvPr/>
        </p:nvPicPr>
        <p:blipFill>
          <a:blip r:embed="rId1"/>
          <a:stretch/>
        </p:blipFill>
        <p:spPr>
          <a:xfrm>
            <a:off x="228600" y="1447920"/>
            <a:ext cx="8660520" cy="528444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311760" y="304920"/>
            <a:ext cx="8519400" cy="990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MIT License open source QT GUI Overview (Windows /Linux)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209" name="Picture 2" descr=""/>
          <p:cNvPicPr/>
          <p:nvPr/>
        </p:nvPicPr>
        <p:blipFill>
          <a:blip r:embed="rId1"/>
          <a:stretch/>
        </p:blipFill>
        <p:spPr>
          <a:xfrm>
            <a:off x="286200" y="1447920"/>
            <a:ext cx="8628480" cy="516492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311760" y="304920"/>
            <a:ext cx="8519400" cy="57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How Emulator connects to HW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457200" y="1600200"/>
            <a:ext cx="8228880" cy="496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Arial"/>
                <a:ea typeface="Arial"/>
              </a:rPr>
              <a:t>Each Wigand emulator obtains IP Address from DHCP server to obtain ipv4 ip address as soon as power is applied and Ethernet link available.</a:t>
            </a:r>
            <a:endParaRPr b="0" lang="en-US" sz="20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Arial"/>
                <a:ea typeface="Arial"/>
              </a:rPr>
              <a:t>Once obtained IP emulator broadcasts IP Address, once every 10 seconds interval.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Arial"/>
                <a:ea typeface="Arial"/>
              </a:rPr>
              <a:t>PC Application WPF/QT handles broadcast packets to locate each emulator device and establishes communication.</a:t>
            </a:r>
            <a:br/>
            <a:r>
              <a:rPr b="0" lang="en-US" sz="2000" spc="-1" strike="noStrike">
                <a:solidFill>
                  <a:srgbClr val="002060"/>
                </a:solidFill>
                <a:latin typeface="Arial"/>
                <a:ea typeface="DejaVu Sans"/>
              </a:rPr>
              <a:t> </a:t>
            </a:r>
            <a:endParaRPr b="0" lang="en-US" sz="20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Arial"/>
                <a:ea typeface="Cabin"/>
              </a:rPr>
              <a:t>At this point PC Ready to execute instructions to emulate Wigand cards.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All communication takes place of CoAP port 5683 over reliable communication UDP port.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311760" y="304920"/>
            <a:ext cx="8519400" cy="57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How Emulator connects to HW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13" name="CustomShape 2"/>
          <p:cNvSpPr/>
          <p:nvPr/>
        </p:nvSpPr>
        <p:spPr>
          <a:xfrm>
            <a:off x="457200" y="1600200"/>
            <a:ext cx="8228880" cy="496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286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Emulator system has built-in Ethernet based bootloader which makes system easy for upgrade or feature enhancement  or bug fixing.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 </a:t>
            </a:r>
            <a:endParaRPr b="0" lang="en-US" sz="20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All open source application and library including terminal emulator can be found at following location.</a:t>
            </a:r>
            <a:endParaRPr b="0" lang="en-US" sz="20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Cabin"/>
                <a:ea typeface="Cabin"/>
              </a:rPr>
              <a:t>https://github.com/natashaiwscope/emulator_v0</a:t>
            </a:r>
            <a:endParaRPr b="0" lang="en-US" sz="24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endParaRPr b="0" lang="en-US" sz="2400" spc="-1" strike="noStrike">
              <a:latin typeface="Arial"/>
            </a:endParaRPr>
          </a:p>
        </p:txBody>
      </p:sp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1"/>
          <p:cNvSpPr/>
          <p:nvPr/>
        </p:nvSpPr>
        <p:spPr>
          <a:xfrm>
            <a:off x="311760" y="304920"/>
            <a:ext cx="8519400" cy="57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How Emulator Works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15" name="CustomShape 2"/>
          <p:cNvSpPr/>
          <p:nvPr/>
        </p:nvSpPr>
        <p:spPr>
          <a:xfrm>
            <a:off x="457200" y="990720"/>
            <a:ext cx="8228880" cy="5576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marL="228600">
              <a:lnSpc>
                <a:spcPct val="100000"/>
              </a:lnSpc>
            </a:pPr>
            <a:endParaRPr b="0" lang="en-US" sz="18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PC Reads CSV file sends Wiegand card number to emulator device.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Emulator device generates wiegand signal, at end starts precision Timer to measure time.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Emulator keeps an eye for Geeen LED/Red LED transition.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As soon as LED transition happens depending upon GREEN (Access granted)/RED (Access denied).</a:t>
            </a:r>
            <a:endParaRPr b="0" lang="en-US" sz="20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Emulator posts card number and time to application which sent requests.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457200" indent="-227880">
              <a:lnSpc>
                <a:spcPct val="100000"/>
              </a:lnSpc>
              <a:buClr>
                <a:srgbClr val="002060"/>
              </a:buClr>
              <a:buFont typeface="Quicksand"/>
              <a:buChar char="●"/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PC Application collects packet and creates CSV file for record. </a:t>
            </a:r>
            <a:endParaRPr b="0" lang="en-US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r>
              <a:rPr b="0" lang="en-US" sz="2000" spc="-1" strike="noStrike">
                <a:solidFill>
                  <a:srgbClr val="002060"/>
                </a:solidFill>
                <a:latin typeface="Cabin"/>
                <a:ea typeface="Cabin"/>
              </a:rPr>
              <a:t> </a:t>
            </a:r>
            <a:endParaRPr b="0" lang="en-US" sz="20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  <a:p>
            <a:pPr marL="228600">
              <a:lnSpc>
                <a:spcPct val="100000"/>
              </a:lnSpc>
            </a:pPr>
            <a:endParaRPr b="0" lang="en-US" sz="2000" spc="-1" strike="noStrike">
              <a:latin typeface="Arial"/>
            </a:endParaRPr>
          </a:p>
        </p:txBody>
      </p:sp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9900"/>
                </a:solidFill>
                <a:latin typeface="Quicksand"/>
                <a:ea typeface="Quicksand"/>
              </a:rPr>
              <a:t>Wiegand Testing 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457200" y="1600200"/>
            <a:ext cx="8228880" cy="496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System can send 1000 Wigand requests every second to connected system which enables system to test 1 million swipe over night for load testing. 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As it measures precision timing enables user to compare two systems for efficiancy.  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Please provide up for feedback and improvments to add additional features.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 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9900"/>
                </a:solidFill>
                <a:latin typeface="Quicksand"/>
                <a:ea typeface="Quicksand"/>
              </a:rPr>
              <a:t>Agenda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19" name="CustomShape 2"/>
          <p:cNvSpPr/>
          <p:nvPr/>
        </p:nvSpPr>
        <p:spPr>
          <a:xfrm>
            <a:off x="457200" y="1600200"/>
            <a:ext cx="8228880" cy="496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Automatic testing system?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CoAP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	</a:t>
            </a: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What is IEAWE?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How it works!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How to create simple test scenario</a:t>
            </a:r>
            <a:endParaRPr b="0" lang="en-US" sz="30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9900"/>
                </a:solidFill>
                <a:latin typeface="Quicksand"/>
                <a:ea typeface="Quicksand"/>
              </a:rPr>
              <a:t>What you will need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21" name="CustomShape 2"/>
          <p:cNvSpPr/>
          <p:nvPr/>
        </p:nvSpPr>
        <p:spPr>
          <a:xfrm>
            <a:off x="457200" y="1600200"/>
            <a:ext cx="8228880" cy="496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Running Weigand card reader System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Extra RJ45 Ethernet cable with 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Windows/Linux system.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  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Collection of CSV text files with card data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latin typeface="Quicksand"/>
                <a:ea typeface="Quicksand"/>
              </a:rPr>
              <a:t> </a:t>
            </a: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3000" spc="-1" strike="noStrike">
              <a:latin typeface="Arial"/>
            </a:endParaRPr>
          </a:p>
        </p:txBody>
      </p:sp>
      <p:pic>
        <p:nvPicPr>
          <p:cNvPr id="122" name="Shape 87" descr=""/>
          <p:cNvPicPr/>
          <p:nvPr/>
        </p:nvPicPr>
        <p:blipFill>
          <a:blip r:embed="rId1"/>
          <a:stretch/>
        </p:blipFill>
        <p:spPr>
          <a:xfrm>
            <a:off x="6858000" y="4800600"/>
            <a:ext cx="1675800" cy="1285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CustomShape 1"/>
          <p:cNvSpPr/>
          <p:nvPr/>
        </p:nvSpPr>
        <p:spPr>
          <a:xfrm>
            <a:off x="549000" y="548640"/>
            <a:ext cx="8228880" cy="1142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 algn="ctr">
              <a:lnSpc>
                <a:spcPct val="100000"/>
              </a:lnSpc>
            </a:pPr>
            <a:r>
              <a:rPr b="1" lang="en-US" sz="4800" spc="-1" strike="noStrike">
                <a:solidFill>
                  <a:srgbClr val="ff9900"/>
                </a:solidFill>
                <a:latin typeface="Quicksand"/>
                <a:ea typeface="Quicksand"/>
              </a:rPr>
              <a:t>How it woks ?</a:t>
            </a:r>
            <a:endParaRPr b="0" lang="en-US" sz="4800" spc="-1" strike="noStrike">
              <a:latin typeface="Arial"/>
            </a:endParaRPr>
          </a:p>
        </p:txBody>
      </p:sp>
      <p:pic>
        <p:nvPicPr>
          <p:cNvPr id="124" name="" descr=""/>
          <p:cNvPicPr/>
          <p:nvPr/>
        </p:nvPicPr>
        <p:blipFill>
          <a:blip r:embed="rId1"/>
          <a:stretch/>
        </p:blipFill>
        <p:spPr>
          <a:xfrm>
            <a:off x="1267200" y="2280960"/>
            <a:ext cx="6962040" cy="3662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3192840" y="4343400"/>
            <a:ext cx="2447280" cy="39636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Ethernetnet link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26" name="Shape 242" descr=""/>
          <p:cNvPicPr/>
          <p:nvPr/>
        </p:nvPicPr>
        <p:blipFill>
          <a:blip r:embed="rId1"/>
          <a:stretch/>
        </p:blipFill>
        <p:spPr>
          <a:xfrm>
            <a:off x="3339720" y="1523880"/>
            <a:ext cx="1496880" cy="1535040"/>
          </a:xfrm>
          <a:prstGeom prst="rect">
            <a:avLst/>
          </a:prstGeom>
          <a:ln>
            <a:noFill/>
          </a:ln>
        </p:spPr>
      </p:pic>
      <p:sp>
        <p:nvSpPr>
          <p:cNvPr id="127" name="CustomShape 2"/>
          <p:cNvSpPr/>
          <p:nvPr/>
        </p:nvSpPr>
        <p:spPr>
          <a:xfrm>
            <a:off x="609480" y="3547440"/>
            <a:ext cx="1857960" cy="1049400"/>
          </a:xfrm>
          <a:prstGeom prst="wedgeEllipseCallout">
            <a:avLst>
              <a:gd name="adj1" fmla="val 66072"/>
              <a:gd name="adj2" fmla="val 121442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1</a:t>
            </a:r>
            <a:r>
              <a:rPr b="1" lang="en-US" sz="1000" spc="-1" strike="noStrike" baseline="30000">
                <a:solidFill>
                  <a:srgbClr val="1155cc"/>
                </a:solidFill>
                <a:latin typeface="Arial"/>
                <a:ea typeface="Arial"/>
              </a:rPr>
              <a:t>st</a:t>
            </a: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 Emulator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28" name="CustomShape 3"/>
          <p:cNvSpPr/>
          <p:nvPr/>
        </p:nvSpPr>
        <p:spPr>
          <a:xfrm>
            <a:off x="5640840" y="4541760"/>
            <a:ext cx="1144440" cy="884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29" name="CustomShape 4"/>
          <p:cNvSpPr/>
          <p:nvPr/>
        </p:nvSpPr>
        <p:spPr>
          <a:xfrm flipH="1">
            <a:off x="2861280" y="4541760"/>
            <a:ext cx="330120" cy="778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30" name="CustomShape 5"/>
          <p:cNvSpPr/>
          <p:nvPr/>
        </p:nvSpPr>
        <p:spPr>
          <a:xfrm>
            <a:off x="1139040" y="5435280"/>
            <a:ext cx="1074600" cy="87156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15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14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Ethernet Enabled Weignad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  <p:pic>
        <p:nvPicPr>
          <p:cNvPr id="131" name="Picture 2" descr=""/>
          <p:cNvPicPr/>
          <p:nvPr/>
        </p:nvPicPr>
        <p:blipFill>
          <a:blip r:embed="rId2"/>
          <a:stretch/>
        </p:blipFill>
        <p:spPr>
          <a:xfrm>
            <a:off x="311760" y="5427000"/>
            <a:ext cx="869040" cy="787320"/>
          </a:xfrm>
          <a:prstGeom prst="rect">
            <a:avLst/>
          </a:prstGeom>
          <a:ln>
            <a:noFill/>
          </a:ln>
        </p:spPr>
      </p:pic>
      <p:sp>
        <p:nvSpPr>
          <p:cNvPr id="132" name="CustomShape 6"/>
          <p:cNvSpPr/>
          <p:nvPr/>
        </p:nvSpPr>
        <p:spPr>
          <a:xfrm>
            <a:off x="6248520" y="5427000"/>
            <a:ext cx="1074600" cy="87156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15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14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Ethernet Enabled Weignad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  <p:pic>
        <p:nvPicPr>
          <p:cNvPr id="133" name="Picture 2" descr=""/>
          <p:cNvPicPr/>
          <p:nvPr/>
        </p:nvPicPr>
        <p:blipFill>
          <a:blip r:embed="rId3"/>
          <a:stretch/>
        </p:blipFill>
        <p:spPr>
          <a:xfrm>
            <a:off x="5486400" y="5435280"/>
            <a:ext cx="869040" cy="787320"/>
          </a:xfrm>
          <a:prstGeom prst="rect">
            <a:avLst/>
          </a:prstGeom>
          <a:ln>
            <a:noFill/>
          </a:ln>
        </p:spPr>
      </p:pic>
      <p:sp>
        <p:nvSpPr>
          <p:cNvPr id="134" name="CustomShape 7"/>
          <p:cNvSpPr/>
          <p:nvPr/>
        </p:nvSpPr>
        <p:spPr>
          <a:xfrm>
            <a:off x="311760" y="304920"/>
            <a:ext cx="8519400" cy="57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Basic Access Control Emulator Setup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135" name="Picture 4" descr=""/>
          <p:cNvPicPr/>
          <p:nvPr/>
        </p:nvPicPr>
        <p:blipFill>
          <a:blip r:embed="rId4"/>
          <a:stretch/>
        </p:blipFill>
        <p:spPr>
          <a:xfrm>
            <a:off x="2214360" y="5321160"/>
            <a:ext cx="1294560" cy="998640"/>
          </a:xfrm>
          <a:prstGeom prst="rect">
            <a:avLst/>
          </a:prstGeom>
          <a:ln>
            <a:noFill/>
          </a:ln>
        </p:spPr>
      </p:pic>
      <p:pic>
        <p:nvPicPr>
          <p:cNvPr id="136" name="Picture 4" descr=""/>
          <p:cNvPicPr/>
          <p:nvPr/>
        </p:nvPicPr>
        <p:blipFill>
          <a:blip r:embed="rId5"/>
          <a:stretch/>
        </p:blipFill>
        <p:spPr>
          <a:xfrm>
            <a:off x="7323480" y="5321160"/>
            <a:ext cx="1294560" cy="998640"/>
          </a:xfrm>
          <a:prstGeom prst="rect">
            <a:avLst/>
          </a:prstGeom>
          <a:ln>
            <a:noFill/>
          </a:ln>
        </p:spPr>
      </p:pic>
      <p:sp>
        <p:nvSpPr>
          <p:cNvPr id="137" name="CustomShape 8"/>
          <p:cNvSpPr/>
          <p:nvPr/>
        </p:nvSpPr>
        <p:spPr>
          <a:xfrm>
            <a:off x="5144400" y="1394280"/>
            <a:ext cx="1857960" cy="1049400"/>
          </a:xfrm>
          <a:prstGeom prst="wedgeEllipseCallout">
            <a:avLst>
              <a:gd name="adj1" fmla="val -66949"/>
              <a:gd name="adj2" fmla="val 58547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Primary Card Management Host Server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38" name="CustomShape 9"/>
          <p:cNvSpPr/>
          <p:nvPr/>
        </p:nvSpPr>
        <p:spPr>
          <a:xfrm>
            <a:off x="6330600" y="3026160"/>
            <a:ext cx="1857960" cy="1049400"/>
          </a:xfrm>
          <a:prstGeom prst="wedgeEllipseCallout">
            <a:avLst>
              <a:gd name="adj1" fmla="val -12283"/>
              <a:gd name="adj2" fmla="val 177080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Nth  Emulator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39" name="CustomShape 10"/>
          <p:cNvSpPr/>
          <p:nvPr/>
        </p:nvSpPr>
        <p:spPr>
          <a:xfrm>
            <a:off x="4444920" y="2707920"/>
            <a:ext cx="253080" cy="171072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9" dur="indefinite" restart="never" nodeType="tmRoot">
          <p:childTnLst>
            <p:seq>
              <p:cTn id="10" dur="indefinite" nodeType="mainSeq"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5" dur="9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18" dur="9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3192840" y="4343400"/>
            <a:ext cx="2447280" cy="39636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Ethernetnet link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41" name="Shape 242" descr=""/>
          <p:cNvPicPr/>
          <p:nvPr/>
        </p:nvPicPr>
        <p:blipFill>
          <a:blip r:embed="rId1"/>
          <a:stretch/>
        </p:blipFill>
        <p:spPr>
          <a:xfrm>
            <a:off x="3886200" y="2292120"/>
            <a:ext cx="950400" cy="767160"/>
          </a:xfrm>
          <a:prstGeom prst="rect">
            <a:avLst/>
          </a:prstGeom>
          <a:ln>
            <a:noFill/>
          </a:ln>
        </p:spPr>
      </p:pic>
      <p:sp>
        <p:nvSpPr>
          <p:cNvPr id="142" name="CustomShape 2"/>
          <p:cNvSpPr/>
          <p:nvPr/>
        </p:nvSpPr>
        <p:spPr>
          <a:xfrm>
            <a:off x="763560" y="4637880"/>
            <a:ext cx="1066680" cy="692640"/>
          </a:xfrm>
          <a:prstGeom prst="wedgeEllipseCallout">
            <a:avLst>
              <a:gd name="adj1" fmla="val 35132"/>
              <a:gd name="adj2" fmla="val 66610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1</a:t>
            </a:r>
            <a:r>
              <a:rPr b="1" lang="en-US" sz="1000" spc="-1" strike="noStrike" baseline="30000">
                <a:solidFill>
                  <a:srgbClr val="1155cc"/>
                </a:solidFill>
                <a:latin typeface="Arial"/>
                <a:ea typeface="Arial"/>
              </a:rPr>
              <a:t>st</a:t>
            </a: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 Emulator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43" name="CustomShape 3"/>
          <p:cNvSpPr/>
          <p:nvPr/>
        </p:nvSpPr>
        <p:spPr>
          <a:xfrm>
            <a:off x="5640840" y="4541760"/>
            <a:ext cx="1144440" cy="884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4"/>
          <p:cNvSpPr/>
          <p:nvPr/>
        </p:nvSpPr>
        <p:spPr>
          <a:xfrm flipH="1">
            <a:off x="2861280" y="4541760"/>
            <a:ext cx="330120" cy="778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5"/>
          <p:cNvSpPr/>
          <p:nvPr/>
        </p:nvSpPr>
        <p:spPr>
          <a:xfrm>
            <a:off x="1139040" y="5435280"/>
            <a:ext cx="1074600" cy="87156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15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14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Ethernet Enabled Weignad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  <p:pic>
        <p:nvPicPr>
          <p:cNvPr id="146" name="Picture 2" descr=""/>
          <p:cNvPicPr/>
          <p:nvPr/>
        </p:nvPicPr>
        <p:blipFill>
          <a:blip r:embed="rId2"/>
          <a:stretch/>
        </p:blipFill>
        <p:spPr>
          <a:xfrm>
            <a:off x="311760" y="5427000"/>
            <a:ext cx="869040" cy="787320"/>
          </a:xfrm>
          <a:prstGeom prst="rect">
            <a:avLst/>
          </a:prstGeom>
          <a:ln>
            <a:noFill/>
          </a:ln>
        </p:spPr>
      </p:pic>
      <p:sp>
        <p:nvSpPr>
          <p:cNvPr id="147" name="CustomShape 6"/>
          <p:cNvSpPr/>
          <p:nvPr/>
        </p:nvSpPr>
        <p:spPr>
          <a:xfrm>
            <a:off x="6248520" y="5427000"/>
            <a:ext cx="1074600" cy="87156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15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14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Ethernet Enabled Weignad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  <p:pic>
        <p:nvPicPr>
          <p:cNvPr id="148" name="Picture 2" descr=""/>
          <p:cNvPicPr/>
          <p:nvPr/>
        </p:nvPicPr>
        <p:blipFill>
          <a:blip r:embed="rId3"/>
          <a:stretch/>
        </p:blipFill>
        <p:spPr>
          <a:xfrm>
            <a:off x="5486400" y="5435280"/>
            <a:ext cx="869040" cy="787320"/>
          </a:xfrm>
          <a:prstGeom prst="rect">
            <a:avLst/>
          </a:prstGeom>
          <a:ln>
            <a:noFill/>
          </a:ln>
        </p:spPr>
      </p:pic>
      <p:sp>
        <p:nvSpPr>
          <p:cNvPr id="149" name="CustomShape 7"/>
          <p:cNvSpPr/>
          <p:nvPr/>
        </p:nvSpPr>
        <p:spPr>
          <a:xfrm>
            <a:off x="311760" y="304920"/>
            <a:ext cx="8519400" cy="57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CSV Controlled setup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150" name="Picture 4" descr=""/>
          <p:cNvPicPr/>
          <p:nvPr/>
        </p:nvPicPr>
        <p:blipFill>
          <a:blip r:embed="rId4"/>
          <a:stretch/>
        </p:blipFill>
        <p:spPr>
          <a:xfrm>
            <a:off x="2214360" y="5321160"/>
            <a:ext cx="1294560" cy="998640"/>
          </a:xfrm>
          <a:prstGeom prst="rect">
            <a:avLst/>
          </a:prstGeom>
          <a:ln>
            <a:noFill/>
          </a:ln>
        </p:spPr>
      </p:pic>
      <p:pic>
        <p:nvPicPr>
          <p:cNvPr id="151" name="Picture 4" descr=""/>
          <p:cNvPicPr/>
          <p:nvPr/>
        </p:nvPicPr>
        <p:blipFill>
          <a:blip r:embed="rId5"/>
          <a:stretch/>
        </p:blipFill>
        <p:spPr>
          <a:xfrm>
            <a:off x="7323480" y="5321160"/>
            <a:ext cx="1294560" cy="998640"/>
          </a:xfrm>
          <a:prstGeom prst="rect">
            <a:avLst/>
          </a:prstGeom>
          <a:ln>
            <a:noFill/>
          </a:ln>
        </p:spPr>
      </p:pic>
      <p:sp>
        <p:nvSpPr>
          <p:cNvPr id="152" name="CustomShape 8"/>
          <p:cNvSpPr/>
          <p:nvPr/>
        </p:nvSpPr>
        <p:spPr>
          <a:xfrm>
            <a:off x="6477120" y="4419720"/>
            <a:ext cx="1136160" cy="646200"/>
          </a:xfrm>
          <a:prstGeom prst="wedgeEllipseCallout">
            <a:avLst>
              <a:gd name="adj1" fmla="val -10049"/>
              <a:gd name="adj2" fmla="val 102500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Nth  Emulator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53" name="CustomShape 9"/>
          <p:cNvSpPr/>
          <p:nvPr/>
        </p:nvSpPr>
        <p:spPr>
          <a:xfrm>
            <a:off x="4444920" y="3200400"/>
            <a:ext cx="253080" cy="121860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graphicFrame>
        <p:nvGraphicFramePr>
          <p:cNvPr id="154" name="Table 10"/>
          <p:cNvGraphicFramePr/>
          <p:nvPr/>
        </p:nvGraphicFramePr>
        <p:xfrm>
          <a:off x="228600" y="1447920"/>
          <a:ext cx="3530880" cy="2021400"/>
        </p:xfrm>
        <a:graphic>
          <a:graphicData uri="http://schemas.openxmlformats.org/drawingml/2006/table">
            <a:tbl>
              <a:tblPr/>
              <a:tblGrid>
                <a:gridCol w="2286000"/>
                <a:gridCol w="1245240"/>
              </a:tblGrid>
              <a:tr h="3186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Weigand Card Format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Card Num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</a:tr>
              <a:tr h="3186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wieg26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1,1394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</a:tr>
              <a:tr h="3186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.. ..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</a:tr>
              <a:tr h="3186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wiegraw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344734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</a:tr>
              <a:tr h="31860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wiegraw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448556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</a:tr>
              <a:tr h="4287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</a:tr>
            </a:tbl>
          </a:graphicData>
        </a:graphic>
      </p:graphicFrame>
      <p:sp>
        <p:nvSpPr>
          <p:cNvPr id="155" name="CustomShape 11"/>
          <p:cNvSpPr/>
          <p:nvPr/>
        </p:nvSpPr>
        <p:spPr>
          <a:xfrm>
            <a:off x="1236960" y="1066680"/>
            <a:ext cx="203904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0000"/>
                </a:solidFill>
                <a:latin typeface="Oswald"/>
                <a:ea typeface="Arial"/>
              </a:rPr>
              <a:t>Input CSV File </a:t>
            </a:r>
            <a:endParaRPr b="0" lang="en-US" sz="1400" spc="-1" strike="noStrike">
              <a:latin typeface="Arial"/>
            </a:endParaRPr>
          </a:p>
        </p:txBody>
      </p:sp>
      <p:graphicFrame>
        <p:nvGraphicFramePr>
          <p:cNvPr id="156" name="Table 12"/>
          <p:cNvGraphicFramePr/>
          <p:nvPr/>
        </p:nvGraphicFramePr>
        <p:xfrm>
          <a:off x="4952880" y="1374480"/>
          <a:ext cx="4037760" cy="2664000"/>
        </p:xfrm>
        <a:graphic>
          <a:graphicData uri="http://schemas.openxmlformats.org/drawingml/2006/table">
            <a:tbl>
              <a:tblPr/>
              <a:tblGrid>
                <a:gridCol w="1009440"/>
                <a:gridCol w="1009440"/>
                <a:gridCol w="1009440"/>
                <a:gridCol w="1009800"/>
              </a:tblGrid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WiegCrd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CardNum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Result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Time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</a:tr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wieg26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1,1396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success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50ms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</a:tr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.. ..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…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</a:tr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wiegraw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344734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success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59ms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</a:tr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wiegraw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448556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failure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49ms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</a:tr>
            </a:tbl>
          </a:graphicData>
        </a:graphic>
      </p:graphicFrame>
      <p:sp>
        <p:nvSpPr>
          <p:cNvPr id="157" name="CustomShape 13"/>
          <p:cNvSpPr/>
          <p:nvPr/>
        </p:nvSpPr>
        <p:spPr>
          <a:xfrm>
            <a:off x="5921280" y="1065240"/>
            <a:ext cx="203904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0000"/>
                </a:solidFill>
                <a:latin typeface="Oswald"/>
                <a:ea typeface="Arial"/>
              </a:rPr>
              <a:t>Output CSV File </a:t>
            </a: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5" dur="9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28" dur="9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ustomShape 1"/>
          <p:cNvSpPr/>
          <p:nvPr/>
        </p:nvSpPr>
        <p:spPr>
          <a:xfrm>
            <a:off x="3192840" y="4343400"/>
            <a:ext cx="2447280" cy="396360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 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Arial"/>
              </a:rPr>
              <a:t>Ethernetnet link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59" name="Shape 242" descr=""/>
          <p:cNvPicPr/>
          <p:nvPr/>
        </p:nvPicPr>
        <p:blipFill>
          <a:blip r:embed="rId1"/>
          <a:stretch/>
        </p:blipFill>
        <p:spPr>
          <a:xfrm>
            <a:off x="3886200" y="2292120"/>
            <a:ext cx="950400" cy="767160"/>
          </a:xfrm>
          <a:prstGeom prst="rect">
            <a:avLst/>
          </a:prstGeom>
          <a:ln>
            <a:noFill/>
          </a:ln>
        </p:spPr>
      </p:pic>
      <p:sp>
        <p:nvSpPr>
          <p:cNvPr id="160" name="CustomShape 2"/>
          <p:cNvSpPr/>
          <p:nvPr/>
        </p:nvSpPr>
        <p:spPr>
          <a:xfrm>
            <a:off x="763560" y="4637880"/>
            <a:ext cx="1066680" cy="692640"/>
          </a:xfrm>
          <a:prstGeom prst="wedgeEllipseCallout">
            <a:avLst>
              <a:gd name="adj1" fmla="val 35132"/>
              <a:gd name="adj2" fmla="val 66610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1</a:t>
            </a:r>
            <a:r>
              <a:rPr b="1" lang="en-US" sz="1000" spc="-1" strike="noStrike" baseline="30000">
                <a:solidFill>
                  <a:srgbClr val="1155cc"/>
                </a:solidFill>
                <a:latin typeface="Arial"/>
                <a:ea typeface="Arial"/>
              </a:rPr>
              <a:t>st</a:t>
            </a: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 Emulator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61" name="CustomShape 3"/>
          <p:cNvSpPr/>
          <p:nvPr/>
        </p:nvSpPr>
        <p:spPr>
          <a:xfrm>
            <a:off x="5640840" y="4541760"/>
            <a:ext cx="1144440" cy="8841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62" name="CustomShape 4"/>
          <p:cNvSpPr/>
          <p:nvPr/>
        </p:nvSpPr>
        <p:spPr>
          <a:xfrm flipH="1">
            <a:off x="2861280" y="4541760"/>
            <a:ext cx="330120" cy="7786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20">
            <a:solidFill>
              <a:schemeClr val="dk2"/>
            </a:solidFill>
            <a:round/>
            <a:tailEnd len="lg" type="triangle" w="lg"/>
          </a:ln>
        </p:spPr>
        <p:style>
          <a:lnRef idx="0"/>
          <a:fillRef idx="0"/>
          <a:effectRef idx="0"/>
          <a:fontRef idx="minor"/>
        </p:style>
      </p:sp>
      <p:sp>
        <p:nvSpPr>
          <p:cNvPr id="163" name="CustomShape 5"/>
          <p:cNvSpPr/>
          <p:nvPr/>
        </p:nvSpPr>
        <p:spPr>
          <a:xfrm>
            <a:off x="1139040" y="5435280"/>
            <a:ext cx="1074600" cy="87156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15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14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Ethernet Enabled Weignad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  <p:pic>
        <p:nvPicPr>
          <p:cNvPr id="164" name="Picture 2" descr=""/>
          <p:cNvPicPr/>
          <p:nvPr/>
        </p:nvPicPr>
        <p:blipFill>
          <a:blip r:embed="rId2"/>
          <a:stretch/>
        </p:blipFill>
        <p:spPr>
          <a:xfrm>
            <a:off x="311760" y="5427000"/>
            <a:ext cx="869040" cy="787320"/>
          </a:xfrm>
          <a:prstGeom prst="rect">
            <a:avLst/>
          </a:prstGeom>
          <a:ln>
            <a:noFill/>
          </a:ln>
        </p:spPr>
      </p:pic>
      <p:sp>
        <p:nvSpPr>
          <p:cNvPr id="165" name="CustomShape 6"/>
          <p:cNvSpPr/>
          <p:nvPr/>
        </p:nvSpPr>
        <p:spPr>
          <a:xfrm>
            <a:off x="6248520" y="5427000"/>
            <a:ext cx="1074600" cy="871560"/>
          </a:xfrm>
          <a:prstGeom prst="roundRect">
            <a:avLst>
              <a:gd name="adj" fmla="val 16667"/>
            </a:avLst>
          </a:prstGeom>
          <a:solidFill>
            <a:srgbClr val="ffff00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15000"/>
              </a:lnSpc>
            </a:pPr>
            <a:endParaRPr b="0" lang="en-US" sz="1800" spc="-1" strike="noStrike"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1400" spc="-1" strike="noStrike">
                <a:solidFill>
                  <a:srgbClr val="1155cc"/>
                </a:solidFill>
                <a:latin typeface="Playfair Display"/>
                <a:ea typeface="Playfair Display"/>
              </a:rPr>
              <a:t>Ethernet Enabled Weignad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</p:txBody>
      </p:sp>
      <p:pic>
        <p:nvPicPr>
          <p:cNvPr id="166" name="Picture 2" descr=""/>
          <p:cNvPicPr/>
          <p:nvPr/>
        </p:nvPicPr>
        <p:blipFill>
          <a:blip r:embed="rId3"/>
          <a:stretch/>
        </p:blipFill>
        <p:spPr>
          <a:xfrm>
            <a:off x="5486400" y="5435280"/>
            <a:ext cx="869040" cy="787320"/>
          </a:xfrm>
          <a:prstGeom prst="rect">
            <a:avLst/>
          </a:prstGeom>
          <a:ln>
            <a:noFill/>
          </a:ln>
        </p:spPr>
      </p:pic>
      <p:sp>
        <p:nvSpPr>
          <p:cNvPr id="167" name="CustomShape 7"/>
          <p:cNvSpPr/>
          <p:nvPr/>
        </p:nvSpPr>
        <p:spPr>
          <a:xfrm>
            <a:off x="311760" y="304920"/>
            <a:ext cx="8519400" cy="57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“</a:t>
            </a: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C” Script Controlled setup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168" name="Picture 4" descr=""/>
          <p:cNvPicPr/>
          <p:nvPr/>
        </p:nvPicPr>
        <p:blipFill>
          <a:blip r:embed="rId4"/>
          <a:stretch/>
        </p:blipFill>
        <p:spPr>
          <a:xfrm>
            <a:off x="2214360" y="5321160"/>
            <a:ext cx="1294560" cy="998640"/>
          </a:xfrm>
          <a:prstGeom prst="rect">
            <a:avLst/>
          </a:prstGeom>
          <a:ln>
            <a:noFill/>
          </a:ln>
        </p:spPr>
      </p:pic>
      <p:pic>
        <p:nvPicPr>
          <p:cNvPr id="169" name="Picture 4" descr=""/>
          <p:cNvPicPr/>
          <p:nvPr/>
        </p:nvPicPr>
        <p:blipFill>
          <a:blip r:embed="rId5"/>
          <a:stretch/>
        </p:blipFill>
        <p:spPr>
          <a:xfrm>
            <a:off x="7323480" y="5321160"/>
            <a:ext cx="1294560" cy="998640"/>
          </a:xfrm>
          <a:prstGeom prst="rect">
            <a:avLst/>
          </a:prstGeom>
          <a:ln>
            <a:noFill/>
          </a:ln>
        </p:spPr>
      </p:pic>
      <p:sp>
        <p:nvSpPr>
          <p:cNvPr id="170" name="CustomShape 8"/>
          <p:cNvSpPr/>
          <p:nvPr/>
        </p:nvSpPr>
        <p:spPr>
          <a:xfrm>
            <a:off x="6477120" y="4419720"/>
            <a:ext cx="1136160" cy="646200"/>
          </a:xfrm>
          <a:prstGeom prst="wedgeEllipseCallout">
            <a:avLst>
              <a:gd name="adj1" fmla="val -10049"/>
              <a:gd name="adj2" fmla="val 102500"/>
            </a:avLst>
          </a:prstGeom>
          <a:solidFill>
            <a:schemeClr val="lt2"/>
          </a:solidFill>
          <a:ln w="9360">
            <a:solidFill>
              <a:schemeClr val="dk2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/>
          <a:p>
            <a:pPr>
              <a:lnSpc>
                <a:spcPct val="100000"/>
              </a:lnSpc>
            </a:pPr>
            <a:r>
              <a:rPr b="1" lang="en-US" sz="1000" spc="-1" strike="noStrike">
                <a:solidFill>
                  <a:srgbClr val="1155cc"/>
                </a:solidFill>
                <a:latin typeface="Arial"/>
                <a:ea typeface="Arial"/>
              </a:rPr>
              <a:t>Nth  Emulator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171" name="CustomShape 9"/>
          <p:cNvSpPr/>
          <p:nvPr/>
        </p:nvSpPr>
        <p:spPr>
          <a:xfrm>
            <a:off x="4444920" y="3200400"/>
            <a:ext cx="253080" cy="1218600"/>
          </a:xfrm>
          <a:prstGeom prst="down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2" name="CustomShape 10"/>
          <p:cNvSpPr/>
          <p:nvPr/>
        </p:nvSpPr>
        <p:spPr>
          <a:xfrm>
            <a:off x="368280" y="1066680"/>
            <a:ext cx="4329720" cy="51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0000"/>
                </a:solidFill>
                <a:latin typeface="Oswald"/>
                <a:ea typeface="Arial"/>
              </a:rPr>
              <a:t>Input Text “C”  File (No need to compile, its “C” script) </a:t>
            </a:r>
            <a:endParaRPr b="0" lang="en-US" sz="1400" spc="-1" strike="noStrike">
              <a:latin typeface="Arial"/>
            </a:endParaRPr>
          </a:p>
        </p:txBody>
      </p:sp>
      <p:graphicFrame>
        <p:nvGraphicFramePr>
          <p:cNvPr id="173" name="Table 11"/>
          <p:cNvGraphicFramePr/>
          <p:nvPr/>
        </p:nvGraphicFramePr>
        <p:xfrm>
          <a:off x="4952880" y="1374480"/>
          <a:ext cx="4037760" cy="2664000"/>
        </p:xfrm>
        <a:graphic>
          <a:graphicData uri="http://schemas.openxmlformats.org/drawingml/2006/table">
            <a:tbl>
              <a:tblPr/>
              <a:tblGrid>
                <a:gridCol w="1009440"/>
                <a:gridCol w="1009440"/>
                <a:gridCol w="1009440"/>
                <a:gridCol w="1009800"/>
              </a:tblGrid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WiegCrd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CardNum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Result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US" sz="1400" spc="-1" strike="noStrike">
                          <a:solidFill>
                            <a:srgbClr val="ffffff"/>
                          </a:solidFill>
                          <a:latin typeface="Arial"/>
                          <a:ea typeface="Arial"/>
                        </a:rPr>
                        <a:t>Time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3a81ba"/>
                    </a:solidFill>
                  </a:tcPr>
                </a:tc>
              </a:tr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wieg26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5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success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50ms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</a:tr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.. ..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…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</a:tr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wieg26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8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success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59ms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</a:tr>
              <a:tr h="441360"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wieg26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9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failure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  <a:tc>
                  <a:txBody>
                    <a:bodyPr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400" spc="-1" strike="noStrike">
                          <a:solidFill>
                            <a:srgbClr val="000000"/>
                          </a:solidFill>
                          <a:latin typeface="Arial"/>
                          <a:ea typeface="Arial"/>
                        </a:rPr>
                        <a:t>49ms</a:t>
                      </a:r>
                      <a:endParaRPr b="0" lang="en-US" sz="14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cf3"/>
                    </a:solidFill>
                  </a:tcPr>
                </a:tc>
              </a:tr>
              <a:tr h="457560"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  <a:tc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ed8e6"/>
                    </a:solidFill>
                  </a:tcPr>
                </a:tc>
              </a:tr>
            </a:tbl>
          </a:graphicData>
        </a:graphic>
      </p:graphicFrame>
      <p:sp>
        <p:nvSpPr>
          <p:cNvPr id="174" name="CustomShape 12"/>
          <p:cNvSpPr/>
          <p:nvPr/>
        </p:nvSpPr>
        <p:spPr>
          <a:xfrm>
            <a:off x="5921280" y="1065240"/>
            <a:ext cx="2039040" cy="303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0000"/>
                </a:solidFill>
                <a:latin typeface="Oswald"/>
                <a:ea typeface="Arial"/>
              </a:rPr>
              <a:t>Output CSV File 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75" name="Picture 2" descr=""/>
          <p:cNvPicPr/>
          <p:nvPr/>
        </p:nvPicPr>
        <p:blipFill>
          <a:blip r:embed="rId6"/>
          <a:stretch/>
        </p:blipFill>
        <p:spPr>
          <a:xfrm>
            <a:off x="368280" y="1708560"/>
            <a:ext cx="3517200" cy="2634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dur="indefinite" nodeType="mainSeq"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5" dur="9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nodeType="with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38" dur="9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457200" y="609480"/>
            <a:ext cx="8228880" cy="137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/>
          <a:p>
            <a:pPr algn="ctr">
              <a:lnSpc>
                <a:spcPct val="100000"/>
              </a:lnSpc>
            </a:pPr>
            <a:r>
              <a:rPr b="1" lang="en-US" sz="3200" spc="-1" strike="noStrike">
                <a:solidFill>
                  <a:srgbClr val="00b0f0"/>
                </a:solidFill>
                <a:latin typeface="Quicksand"/>
                <a:ea typeface="Quicksand"/>
              </a:rPr>
              <a:t>How Successful or Failure/Timering mesaured ?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77" name="CustomShape 2"/>
          <p:cNvSpPr/>
          <p:nvPr/>
        </p:nvSpPr>
        <p:spPr>
          <a:xfrm>
            <a:off x="3452040" y="4374000"/>
            <a:ext cx="10580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b0f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923400" y="3936240"/>
            <a:ext cx="1788480" cy="250200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4"/>
          <p:cNvSpPr/>
          <p:nvPr/>
        </p:nvSpPr>
        <p:spPr>
          <a:xfrm>
            <a:off x="4494240" y="3936240"/>
            <a:ext cx="3810600" cy="250200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5"/>
          <p:cNvSpPr/>
          <p:nvPr/>
        </p:nvSpPr>
        <p:spPr>
          <a:xfrm>
            <a:off x="2689920" y="3937320"/>
            <a:ext cx="1816920" cy="2502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6"/>
          <p:cNvSpPr/>
          <p:nvPr/>
        </p:nvSpPr>
        <p:spPr>
          <a:xfrm>
            <a:off x="2192040" y="2665440"/>
            <a:ext cx="519840" cy="1270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accent1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CustomShape 7"/>
          <p:cNvSpPr/>
          <p:nvPr/>
        </p:nvSpPr>
        <p:spPr>
          <a:xfrm flipH="1" rot="4025400">
            <a:off x="70920" y="2982600"/>
            <a:ext cx="1560960" cy="3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600" spc="-1" strike="noStrike">
                <a:solidFill>
                  <a:srgbClr val="3a81ba"/>
                </a:solidFill>
                <a:latin typeface="Quicksand"/>
                <a:ea typeface="Quicksand"/>
              </a:rPr>
              <a:t>Wiegnad Emulator Command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3" name="CustomShape 8"/>
          <p:cNvSpPr/>
          <p:nvPr/>
        </p:nvSpPr>
        <p:spPr>
          <a:xfrm>
            <a:off x="6095880" y="4374000"/>
            <a:ext cx="2208960" cy="349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184" name="CustomShape 9"/>
          <p:cNvSpPr/>
          <p:nvPr/>
        </p:nvSpPr>
        <p:spPr>
          <a:xfrm flipH="1" rot="4025400">
            <a:off x="3712680" y="2982600"/>
            <a:ext cx="1508400" cy="33804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600" spc="-1" strike="noStrike">
                <a:solidFill>
                  <a:srgbClr val="92d050"/>
                </a:solidFill>
                <a:latin typeface="Quicksand"/>
                <a:ea typeface="Quicksand"/>
              </a:rPr>
              <a:t>Granted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5" name="CustomShape 10"/>
          <p:cNvSpPr/>
          <p:nvPr/>
        </p:nvSpPr>
        <p:spPr>
          <a:xfrm rot="2700000">
            <a:off x="4610880" y="4826880"/>
            <a:ext cx="311400" cy="311400"/>
          </a:xfrm>
          <a:prstGeom prst="plus">
            <a:avLst>
              <a:gd name="adj" fmla="val 37277"/>
            </a:avLst>
          </a:prstGeom>
          <a:solidFill>
            <a:srgbClr val="ff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CustomShape 11"/>
          <p:cNvSpPr/>
          <p:nvPr/>
        </p:nvSpPr>
        <p:spPr>
          <a:xfrm flipH="1">
            <a:off x="2809800" y="4449960"/>
            <a:ext cx="1722960" cy="922320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70c0"/>
                </a:solidFill>
                <a:latin typeface="Quicksand"/>
                <a:ea typeface="Quicksand"/>
              </a:rPr>
              <a:t>ProcessingTime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70c0"/>
                </a:solidFill>
                <a:latin typeface="Quicksand"/>
                <a:ea typeface="Quicksand"/>
              </a:rPr>
              <a:t>Measurement </a:t>
            </a:r>
            <a:endParaRPr b="0" lang="en-US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0070c0"/>
                </a:solidFill>
                <a:latin typeface="Quicksand"/>
                <a:ea typeface="Quicksand"/>
              </a:rPr>
              <a:t>Granted/Denied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7" name="CustomShape 12"/>
          <p:cNvSpPr/>
          <p:nvPr/>
        </p:nvSpPr>
        <p:spPr>
          <a:xfrm>
            <a:off x="555480" y="2730960"/>
            <a:ext cx="519840" cy="1270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accent1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88" name="CustomShape 13"/>
          <p:cNvSpPr/>
          <p:nvPr/>
        </p:nvSpPr>
        <p:spPr>
          <a:xfrm flipH="1" rot="4025400">
            <a:off x="1271520" y="2982240"/>
            <a:ext cx="1815840" cy="3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600" spc="-1" strike="noStrike">
                <a:solidFill>
                  <a:srgbClr val="3a81ba"/>
                </a:solidFill>
                <a:latin typeface="Quicksand"/>
                <a:ea typeface="Quicksand"/>
              </a:rPr>
              <a:t>Last wiegnad Bit 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89" name="CustomShape 14"/>
          <p:cNvSpPr/>
          <p:nvPr/>
        </p:nvSpPr>
        <p:spPr>
          <a:xfrm>
            <a:off x="1574640" y="4187880"/>
            <a:ext cx="1013760" cy="24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200" spc="-1" strike="noStrike">
                <a:solidFill>
                  <a:srgbClr val="000000"/>
                </a:solidFill>
                <a:latin typeface="Quicksand"/>
                <a:ea typeface="Quicksand"/>
              </a:rPr>
              <a:t>Emulator</a:t>
            </a:r>
            <a:endParaRPr b="0" lang="en-US" sz="1200" spc="-1" strike="noStrike">
              <a:latin typeface="Arial"/>
            </a:endParaRPr>
          </a:p>
        </p:txBody>
      </p:sp>
      <p:sp>
        <p:nvSpPr>
          <p:cNvPr id="190" name="CustomShape 15"/>
          <p:cNvSpPr/>
          <p:nvPr/>
        </p:nvSpPr>
        <p:spPr>
          <a:xfrm>
            <a:off x="4510440" y="5233680"/>
            <a:ext cx="2705760" cy="2502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91" name="CustomShape 16"/>
          <p:cNvSpPr/>
          <p:nvPr/>
        </p:nvSpPr>
        <p:spPr>
          <a:xfrm flipH="1" flipV="1">
            <a:off x="4537800" y="5561640"/>
            <a:ext cx="489960" cy="11426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ff000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2" name="CustomShape 17"/>
          <p:cNvSpPr/>
          <p:nvPr/>
        </p:nvSpPr>
        <p:spPr>
          <a:xfrm flipH="1" rot="4025400">
            <a:off x="4273560" y="5913360"/>
            <a:ext cx="1396800" cy="33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ff0000"/>
                </a:solidFill>
                <a:latin typeface="Quicksand"/>
                <a:ea typeface="Quicksand"/>
              </a:rPr>
              <a:t>Access Denied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3" name="CustomShape 18"/>
          <p:cNvSpPr/>
          <p:nvPr/>
        </p:nvSpPr>
        <p:spPr>
          <a:xfrm>
            <a:off x="3956040" y="2651400"/>
            <a:ext cx="519840" cy="1270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194" name="CustomShape 19"/>
          <p:cNvSpPr/>
          <p:nvPr/>
        </p:nvSpPr>
        <p:spPr>
          <a:xfrm flipH="1" rot="4025400">
            <a:off x="1704600" y="2858760"/>
            <a:ext cx="1765440" cy="337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1600" spc="-1" strike="noStrike">
                <a:solidFill>
                  <a:srgbClr val="00b0f0"/>
                </a:solidFill>
                <a:latin typeface="Quicksand"/>
                <a:ea typeface="Quicksand"/>
              </a:rPr>
              <a:t>Timer Start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195" name="CustomShape 20"/>
          <p:cNvSpPr/>
          <p:nvPr/>
        </p:nvSpPr>
        <p:spPr>
          <a:xfrm flipH="1">
            <a:off x="2689200" y="4374000"/>
            <a:ext cx="76140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rgbClr val="00b0f0"/>
            </a:solidFill>
            <a:round/>
            <a:tailEnd len="med" type="triangle" w="med"/>
          </a:ln>
        </p:spPr>
        <p:style>
          <a:lnRef idx="0"/>
          <a:fillRef idx="0"/>
          <a:effectRef idx="0"/>
          <a:fontRef idx="minor"/>
        </p:style>
      </p:sp>
      <p:sp>
        <p:nvSpPr>
          <p:cNvPr id="196" name="CustomShape 21"/>
          <p:cNvSpPr/>
          <p:nvPr/>
        </p:nvSpPr>
        <p:spPr>
          <a:xfrm flipH="1">
            <a:off x="4493520" y="4374000"/>
            <a:ext cx="1600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197" name="CustomShape 22"/>
          <p:cNvSpPr/>
          <p:nvPr/>
        </p:nvSpPr>
        <p:spPr>
          <a:xfrm flipH="1">
            <a:off x="4969440" y="4429080"/>
            <a:ext cx="3335040" cy="38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b050"/>
                </a:solidFill>
                <a:latin typeface="Quicksand"/>
                <a:ea typeface="Quicksand"/>
              </a:rPr>
              <a:t>Door OPEN GREEN LED Blinking TIME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98" name="CustomShape 23"/>
          <p:cNvSpPr/>
          <p:nvPr/>
        </p:nvSpPr>
        <p:spPr>
          <a:xfrm flipH="1">
            <a:off x="5233320" y="5627880"/>
            <a:ext cx="1722960" cy="38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600" spc="-1" strike="noStrike">
                <a:solidFill>
                  <a:srgbClr val="ff0000"/>
                </a:solidFill>
                <a:latin typeface="Quicksand"/>
                <a:ea typeface="Quicksand"/>
              </a:rPr>
              <a:t>RED LED ON</a:t>
            </a:r>
            <a:endParaRPr b="0" lang="en-US" sz="1600" spc="-1" strike="noStrike">
              <a:latin typeface="Arial"/>
            </a:endParaRPr>
          </a:p>
        </p:txBody>
      </p:sp>
    </p:spTree>
  </p:cSld>
  <p:timing>
    <p:tnLst>
      <p:par>
        <p:cTn id="39" dur="indefinite" restart="never" nodeType="tmRoot">
          <p:childTnLst>
            <p:seq>
              <p:cTn id="40" dur="indefinite" nodeType="mainSeq">
                <p:childTnLst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5" dur="25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"/>
                            </p:stCondLst>
                            <p:childTnLst>
                              <p:par>
                                <p:cTn id="47" nodeType="after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49" dur="25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nodeType="clickEffect" fill="hold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54" dur="25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311760" y="304920"/>
            <a:ext cx="8519400" cy="57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/>
          <a:p>
            <a:pPr algn="ctr">
              <a:lnSpc>
                <a:spcPct val="100000"/>
              </a:lnSpc>
            </a:pPr>
            <a:r>
              <a:rPr b="1" lang="en-US" sz="3000" spc="-1" strike="noStrike">
                <a:solidFill>
                  <a:srgbClr val="000000"/>
                </a:solidFill>
                <a:latin typeface="Oswald"/>
                <a:ea typeface="Arial"/>
              </a:rPr>
              <a:t>WPF GUI Overview (Open source Only Windows)</a:t>
            </a:r>
            <a:endParaRPr b="0" lang="en-US" sz="3000" spc="-1" strike="noStrike">
              <a:latin typeface="Arial"/>
            </a:endParaRPr>
          </a:p>
        </p:txBody>
      </p:sp>
      <p:pic>
        <p:nvPicPr>
          <p:cNvPr id="200" name="Picture 2" descr=""/>
          <p:cNvPicPr/>
          <p:nvPr/>
        </p:nvPicPr>
        <p:blipFill>
          <a:blip r:embed="rId1"/>
          <a:stretch/>
        </p:blipFill>
        <p:spPr>
          <a:xfrm>
            <a:off x="838080" y="1676520"/>
            <a:ext cx="7286040" cy="4685760"/>
          </a:xfrm>
          <a:prstGeom prst="rect">
            <a:avLst/>
          </a:prstGeom>
          <a:ln>
            <a:noFill/>
          </a:ln>
        </p:spPr>
      </p:pic>
      <p:sp>
        <p:nvSpPr>
          <p:cNvPr id="201" name="CustomShape 2"/>
          <p:cNvSpPr/>
          <p:nvPr/>
        </p:nvSpPr>
        <p:spPr>
          <a:xfrm>
            <a:off x="990720" y="1600200"/>
            <a:ext cx="107280" cy="1366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round/>
            <a:tailEnd len="med" type="triangle" w="med"/>
          </a:ln>
          <a:effectLst>
            <a:outerShdw blurRad="40000" dir="5400000" dist="23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/>
        </p:style>
      </p:sp>
      <p:sp>
        <p:nvSpPr>
          <p:cNvPr id="202" name="CustomShape 3"/>
          <p:cNvSpPr/>
          <p:nvPr/>
        </p:nvSpPr>
        <p:spPr>
          <a:xfrm flipH="1">
            <a:off x="837360" y="1219320"/>
            <a:ext cx="3335040" cy="38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1400" spc="-1" strike="noStrike">
                <a:solidFill>
                  <a:srgbClr val="00b050"/>
                </a:solidFill>
                <a:latin typeface="Quicksand"/>
                <a:ea typeface="Quicksand"/>
              </a:rPr>
              <a:t>Click to Connect (See next slide)</a:t>
            </a:r>
            <a:endParaRPr b="0" lang="en-US" sz="1400" spc="-1" strike="noStrike">
              <a:latin typeface="Arial"/>
            </a:endParaRP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224</TotalTime>
  <Application>LibreOffice/5.4.1.2$Linux_X86_64 LibreOffice_project/40m0$Build-2</Application>
  <Words>509</Words>
  <Paragraphs>151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vs</dc:creator>
  <dc:description/>
  <dc:language>en-US</dc:language>
  <cp:lastModifiedBy/>
  <dcterms:modified xsi:type="dcterms:W3CDTF">2017-12-05T20:00:12Z</dcterms:modified>
  <cp:revision>43</cp:revision>
  <dc:subject/>
  <dc:title>Integrated Extendeble Automatic Test System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16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16</vt:i4>
  </property>
</Properties>
</file>